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Montserrat Ultra-Bold" charset="1" panose="00000900000000000000"/>
      <p:regular r:id="rId15"/>
    </p:embeddedFont>
    <p:embeddedFont>
      <p:font typeface="Montserrat Classic" charset="1" panose="00000500000000000000"/>
      <p:regular r:id="rId16"/>
    </p:embeddedFont>
    <p:embeddedFont>
      <p:font typeface="Montserrat Classic Bold" charset="1" panose="00000800000000000000"/>
      <p:regular r:id="rId17"/>
    </p:embeddedFont>
    <p:embeddedFont>
      <p:font typeface="Montserrat Heavy" charset="1" panose="00000A00000000000000"/>
      <p:regular r:id="rId18"/>
    </p:embeddedFont>
    <p:embeddedFont>
      <p:font typeface="Montserrat Bold" charset="1" panose="00000800000000000000"/>
      <p:regular r:id="rId19"/>
    </p:embeddedFont>
    <p:embeddedFont>
      <p:font typeface="Montserrat" charset="1" panose="000005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jpeg>
</file>

<file path=ppt/media/image5.jpeg>
</file>

<file path=ppt/media/image6.jpeg>
</file>

<file path=ppt/media/image7.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240790" y="0"/>
            <a:ext cx="212090" cy="5143500"/>
            <a:chOff x="0" y="0"/>
            <a:chExt cx="55859" cy="1354667"/>
          </a:xfrm>
        </p:grpSpPr>
        <p:sp>
          <p:nvSpPr>
            <p:cNvPr name="Freeform 3" id="3"/>
            <p:cNvSpPr/>
            <p:nvPr/>
          </p:nvSpPr>
          <p:spPr>
            <a:xfrm flipH="false" flipV="false" rot="0">
              <a:off x="0" y="0"/>
              <a:ext cx="55859" cy="1354667"/>
            </a:xfrm>
            <a:custGeom>
              <a:avLst/>
              <a:gdLst/>
              <a:ahLst/>
              <a:cxnLst/>
              <a:rect r="r" b="b" t="t" l="l"/>
              <a:pathLst>
                <a:path h="1354667" w="55859">
                  <a:moveTo>
                    <a:pt x="0" y="0"/>
                  </a:moveTo>
                  <a:lnTo>
                    <a:pt x="55859" y="0"/>
                  </a:lnTo>
                  <a:lnTo>
                    <a:pt x="55859" y="1354667"/>
                  </a:lnTo>
                  <a:lnTo>
                    <a:pt x="0" y="1354667"/>
                  </a:lnTo>
                  <a:close/>
                </a:path>
              </a:pathLst>
            </a:custGeom>
            <a:solidFill>
              <a:srgbClr val="F9B314"/>
            </a:solidFill>
          </p:spPr>
        </p:sp>
        <p:sp>
          <p:nvSpPr>
            <p:cNvPr name="TextBox 4" id="4"/>
            <p:cNvSpPr txBox="true"/>
            <p:nvPr/>
          </p:nvSpPr>
          <p:spPr>
            <a:xfrm>
              <a:off x="0" y="-38100"/>
              <a:ext cx="55859" cy="139276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829775" y="4059465"/>
            <a:ext cx="9288593" cy="1056012"/>
          </a:xfrm>
          <a:prstGeom prst="rect">
            <a:avLst/>
          </a:prstGeom>
        </p:spPr>
        <p:txBody>
          <a:bodyPr anchor="t" rtlCol="false" tIns="0" lIns="0" bIns="0" rIns="0">
            <a:spAutoFit/>
          </a:bodyPr>
          <a:lstStyle/>
          <a:p>
            <a:pPr algn="l">
              <a:lnSpc>
                <a:spcPts val="8140"/>
              </a:lnSpc>
            </a:pPr>
            <a:r>
              <a:rPr lang="en-US" b="true" sz="7400">
                <a:solidFill>
                  <a:srgbClr val="1211CA"/>
                </a:solidFill>
                <a:latin typeface="Montserrat Ultra-Bold"/>
                <a:ea typeface="Montserrat Ultra-Bold"/>
                <a:cs typeface="Montserrat Ultra-Bold"/>
                <a:sym typeface="Montserrat Ultra-Bold"/>
              </a:rPr>
              <a:t>PAGER ROTATION</a:t>
            </a:r>
          </a:p>
        </p:txBody>
      </p:sp>
      <p:sp>
        <p:nvSpPr>
          <p:cNvPr name="TextBox 6" id="6"/>
          <p:cNvSpPr txBox="true"/>
          <p:nvPr/>
        </p:nvSpPr>
        <p:spPr>
          <a:xfrm rot="0">
            <a:off x="2829775" y="5238750"/>
            <a:ext cx="9288593" cy="1360170"/>
          </a:xfrm>
          <a:prstGeom prst="rect">
            <a:avLst/>
          </a:prstGeom>
        </p:spPr>
        <p:txBody>
          <a:bodyPr anchor="t" rtlCol="false" tIns="0" lIns="0" bIns="0" rIns="0">
            <a:spAutoFit/>
          </a:bodyPr>
          <a:lstStyle/>
          <a:p>
            <a:pPr algn="l">
              <a:lnSpc>
                <a:spcPts val="10560"/>
              </a:lnSpc>
            </a:pPr>
            <a:r>
              <a:rPr lang="en-US" b="true" sz="9600">
                <a:solidFill>
                  <a:srgbClr val="F9B314"/>
                </a:solidFill>
                <a:latin typeface="Montserrat Ultra-Bold"/>
                <a:ea typeface="Montserrat Ultra-Bold"/>
                <a:cs typeface="Montserrat Ultra-Bold"/>
                <a:sym typeface="Montserrat Ultra-Bold"/>
              </a:rPr>
              <a:t>MODULE 7</a:t>
            </a:r>
          </a:p>
        </p:txBody>
      </p:sp>
      <p:sp>
        <p:nvSpPr>
          <p:cNvPr name="TextBox 7" id="7"/>
          <p:cNvSpPr txBox="true"/>
          <p:nvPr/>
        </p:nvSpPr>
        <p:spPr>
          <a:xfrm rot="0">
            <a:off x="2829775" y="7008131"/>
            <a:ext cx="9288593" cy="976630"/>
          </a:xfrm>
          <a:prstGeom prst="rect">
            <a:avLst/>
          </a:prstGeom>
        </p:spPr>
        <p:txBody>
          <a:bodyPr anchor="t" rtlCol="false" tIns="0" lIns="0" bIns="0" rIns="0">
            <a:spAutoFit/>
          </a:bodyPr>
          <a:lstStyle/>
          <a:p>
            <a:pPr algn="l">
              <a:lnSpc>
                <a:spcPts val="3920"/>
              </a:lnSpc>
            </a:pPr>
            <a:r>
              <a:rPr lang="en-US" sz="2800" spc="358">
                <a:solidFill>
                  <a:srgbClr val="101010"/>
                </a:solidFill>
                <a:latin typeface="Montserrat Classic"/>
                <a:ea typeface="Montserrat Classic"/>
                <a:cs typeface="Montserrat Classic"/>
                <a:sym typeface="Montserrat Classic"/>
              </a:rPr>
              <a:t>09/22/2024</a:t>
            </a:r>
          </a:p>
          <a:p>
            <a:pPr algn="l">
              <a:lnSpc>
                <a:spcPts val="3920"/>
              </a:lnSpc>
            </a:pPr>
            <a:r>
              <a:rPr lang="en-US" sz="2800" spc="358">
                <a:solidFill>
                  <a:srgbClr val="101010"/>
                </a:solidFill>
                <a:latin typeface="Montserrat Classic"/>
                <a:ea typeface="Montserrat Classic"/>
                <a:cs typeface="Montserrat Classic"/>
                <a:sym typeface="Montserrat Classic"/>
              </a:rPr>
              <a:t>CSD 380</a:t>
            </a:r>
          </a:p>
        </p:txBody>
      </p:sp>
      <p:grpSp>
        <p:nvGrpSpPr>
          <p:cNvPr name="Group 8" id="8"/>
          <p:cNvGrpSpPr/>
          <p:nvPr/>
        </p:nvGrpSpPr>
        <p:grpSpPr>
          <a:xfrm rot="0">
            <a:off x="14500955" y="1866623"/>
            <a:ext cx="2758345" cy="245871"/>
            <a:chOff x="0" y="0"/>
            <a:chExt cx="726478" cy="64756"/>
          </a:xfrm>
        </p:grpSpPr>
        <p:sp>
          <p:nvSpPr>
            <p:cNvPr name="Freeform 9" id="9"/>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10" id="10"/>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3769329" y="962025"/>
            <a:ext cx="3489971" cy="580390"/>
          </a:xfrm>
          <a:prstGeom prst="rect">
            <a:avLst/>
          </a:prstGeom>
        </p:spPr>
        <p:txBody>
          <a:bodyPr anchor="t" rtlCol="false" tIns="0" lIns="0" bIns="0" rIns="0">
            <a:spAutoFit/>
          </a:bodyPr>
          <a:lstStyle/>
          <a:p>
            <a:pPr algn="r">
              <a:lnSpc>
                <a:spcPts val="4760"/>
              </a:lnSpc>
            </a:pPr>
            <a:r>
              <a:rPr lang="en-US" b="true" sz="3400">
                <a:solidFill>
                  <a:srgbClr val="101010"/>
                </a:solidFill>
                <a:latin typeface="Montserrat Classic Bold"/>
                <a:ea typeface="Montserrat Classic Bold"/>
                <a:cs typeface="Montserrat Classic Bold"/>
                <a:sym typeface="Montserrat Classic Bold"/>
              </a:rPr>
              <a:t>Jacob Ambrose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574847"/>
            <a:ext cx="1856645" cy="68071"/>
            <a:chOff x="0" y="0"/>
            <a:chExt cx="488993" cy="17928"/>
          </a:xfrm>
        </p:grpSpPr>
        <p:sp>
          <p:nvSpPr>
            <p:cNvPr name="Freeform 3" id="3"/>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4" id="4"/>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2413635"/>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781793" y="3157561"/>
            <a:ext cx="6477507" cy="6100739"/>
            <a:chOff x="0" y="0"/>
            <a:chExt cx="8636677" cy="8134319"/>
          </a:xfrm>
        </p:grpSpPr>
        <p:pic>
          <p:nvPicPr>
            <p:cNvPr name="Picture 9" id="9"/>
            <p:cNvPicPr>
              <a:picLocks noChangeAspect="true"/>
            </p:cNvPicPr>
            <p:nvPr/>
          </p:nvPicPr>
          <p:blipFill>
            <a:blip r:embed="rId2"/>
            <a:srcRect l="14165" t="0" r="14165" b="0"/>
            <a:stretch>
              <a:fillRect/>
            </a:stretch>
          </p:blipFill>
          <p:spPr>
            <a:xfrm flipH="false" flipV="false">
              <a:off x="0" y="0"/>
              <a:ext cx="8636677" cy="8134319"/>
            </a:xfrm>
            <a:prstGeom prst="rect">
              <a:avLst/>
            </a:prstGeom>
          </p:spPr>
        </p:pic>
      </p:grpSp>
      <p:sp>
        <p:nvSpPr>
          <p:cNvPr name="TextBox 10" id="10"/>
          <p:cNvSpPr txBox="true"/>
          <p:nvPr/>
        </p:nvSpPr>
        <p:spPr>
          <a:xfrm rot="0">
            <a:off x="1028700" y="3199424"/>
            <a:ext cx="5922266"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What it is</a:t>
            </a:r>
          </a:p>
        </p:txBody>
      </p:sp>
      <p:sp>
        <p:nvSpPr>
          <p:cNvPr name="TextBox 11" id="11"/>
          <p:cNvSpPr txBox="true"/>
          <p:nvPr/>
        </p:nvSpPr>
        <p:spPr>
          <a:xfrm rot="0">
            <a:off x="1028700" y="3823335"/>
            <a:ext cx="8115300" cy="5434965"/>
          </a:xfrm>
          <a:prstGeom prst="rect">
            <a:avLst/>
          </a:prstGeom>
        </p:spPr>
        <p:txBody>
          <a:bodyPr anchor="t" rtlCol="false" tIns="0" lIns="0" bIns="0" rIns="0">
            <a:spAutoFit/>
          </a:bodyPr>
          <a:lstStyle/>
          <a:p>
            <a:pPr algn="l">
              <a:lnSpc>
                <a:spcPts val="3359"/>
              </a:lnSpc>
            </a:pPr>
            <a:r>
              <a:rPr lang="en-US" sz="2400">
                <a:solidFill>
                  <a:srgbClr val="2D262A"/>
                </a:solidFill>
                <a:latin typeface="Montserrat Classic"/>
                <a:ea typeface="Montserrat Classic"/>
                <a:cs typeface="Montserrat Classic"/>
                <a:sym typeface="Montserrat Classic"/>
              </a:rPr>
              <a:t>As issues with software do not occur only between the working hours of 9am-5pm local time most organizations need a way for staff to address issues in the non-typical hours. Pager Rotations are a form of scheduling where, in the case of DevOps, the development and operational teams are on-call for responding to system issues. An on-call rotation will have staff ready for responding to issues as needed, but might not necessarily have them in-office so to speak actively working. </a:t>
            </a:r>
          </a:p>
          <a:p>
            <a:pPr algn="l">
              <a:lnSpc>
                <a:spcPts val="3359"/>
              </a:lnSpc>
            </a:pPr>
          </a:p>
          <a:p>
            <a:pPr algn="l">
              <a:lnSpc>
                <a:spcPts val="3359"/>
              </a:lnSpc>
            </a:pPr>
            <a:r>
              <a:rPr lang="en-US" sz="2400">
                <a:solidFill>
                  <a:srgbClr val="2D262A"/>
                </a:solidFill>
                <a:latin typeface="Montserrat Classic"/>
                <a:ea typeface="Montserrat Classic"/>
                <a:cs typeface="Montserrat Classic"/>
                <a:sym typeface="Montserrat Classic"/>
              </a:rPr>
              <a:t>We will explore more details and best practices moving forward. </a:t>
            </a:r>
          </a:p>
        </p:txBody>
      </p:sp>
      <p:sp>
        <p:nvSpPr>
          <p:cNvPr name="TextBox 12" id="12"/>
          <p:cNvSpPr txBox="true"/>
          <p:nvPr/>
        </p:nvSpPr>
        <p:spPr>
          <a:xfrm rot="0">
            <a:off x="13769329" y="952500"/>
            <a:ext cx="3489971" cy="1261110"/>
          </a:xfrm>
          <a:prstGeom prst="rect">
            <a:avLst/>
          </a:prstGeom>
        </p:spPr>
        <p:txBody>
          <a:bodyPr anchor="t" rtlCol="false" tIns="0" lIns="0" bIns="0" rIns="0">
            <a:spAutoFit/>
          </a:bodyPr>
          <a:lstStyle/>
          <a:p>
            <a:pPr algn="r">
              <a:lnSpc>
                <a:spcPts val="5040"/>
              </a:lnSpc>
            </a:pPr>
            <a:r>
              <a:rPr lang="en-US" sz="3600">
                <a:solidFill>
                  <a:srgbClr val="101010"/>
                </a:solidFill>
                <a:latin typeface="Montserrat Classic"/>
                <a:ea typeface="Montserrat Classic"/>
                <a:cs typeface="Montserrat Classic"/>
                <a:sym typeface="Montserrat Classic"/>
              </a:rPr>
              <a:t>About Rotations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3599921"/>
            <a:ext cx="6448950" cy="529209"/>
          </a:xfrm>
          <a:prstGeom prst="rect">
            <a:avLst/>
          </a:prstGeom>
        </p:spPr>
        <p:txBody>
          <a:bodyPr anchor="t" rtlCol="false" tIns="0" lIns="0" bIns="0" rIns="0">
            <a:spAutoFit/>
          </a:bodyPr>
          <a:lstStyle/>
          <a:p>
            <a:pPr algn="l">
              <a:lnSpc>
                <a:spcPts val="3947"/>
              </a:lnSpc>
            </a:pPr>
            <a:r>
              <a:rPr lang="en-US" sz="4200" b="true">
                <a:solidFill>
                  <a:srgbClr val="F9B314"/>
                </a:solidFill>
                <a:latin typeface="Montserrat Heavy"/>
                <a:ea typeface="Montserrat Heavy"/>
                <a:cs typeface="Montserrat Heavy"/>
                <a:sym typeface="Montserrat Heavy"/>
              </a:rPr>
              <a:t>Overview</a:t>
            </a:r>
          </a:p>
        </p:txBody>
      </p:sp>
      <p:sp>
        <p:nvSpPr>
          <p:cNvPr name="TextBox 3" id="3"/>
          <p:cNvSpPr txBox="true"/>
          <p:nvPr/>
        </p:nvSpPr>
        <p:spPr>
          <a:xfrm rot="0">
            <a:off x="1028700" y="4497705"/>
            <a:ext cx="8940800" cy="3358515"/>
          </a:xfrm>
          <a:prstGeom prst="rect">
            <a:avLst/>
          </a:prstGeom>
        </p:spPr>
        <p:txBody>
          <a:bodyPr anchor="t" rtlCol="false" tIns="0" lIns="0" bIns="0" rIns="0">
            <a:spAutoFit/>
          </a:bodyPr>
          <a:lstStyle/>
          <a:p>
            <a:pPr algn="l">
              <a:lnSpc>
                <a:spcPts val="3359"/>
              </a:lnSpc>
            </a:pPr>
            <a:r>
              <a:rPr lang="en-US" sz="2400">
                <a:solidFill>
                  <a:srgbClr val="2D262A"/>
                </a:solidFill>
                <a:latin typeface="Montserrat Classic"/>
                <a:ea typeface="Montserrat Classic"/>
                <a:cs typeface="Montserrat Classic"/>
                <a:sym typeface="Montserrat Classic"/>
              </a:rPr>
              <a:t>There are various approaches and best practices an organization can consider when deciding to implement such as:</a:t>
            </a:r>
          </a:p>
          <a:p>
            <a:pPr algn="l" marL="518160" indent="-259080" lvl="1">
              <a:lnSpc>
                <a:spcPts val="3359"/>
              </a:lnSpc>
              <a:buFont typeface="Arial"/>
              <a:buChar char="•"/>
            </a:pPr>
            <a:r>
              <a:rPr lang="en-US" sz="2400">
                <a:solidFill>
                  <a:srgbClr val="2D262A"/>
                </a:solidFill>
                <a:latin typeface="Montserrat Classic"/>
                <a:ea typeface="Montserrat Classic"/>
                <a:cs typeface="Montserrat Classic"/>
                <a:sym typeface="Montserrat Classic"/>
              </a:rPr>
              <a:t>Collaboration</a:t>
            </a:r>
          </a:p>
          <a:p>
            <a:pPr algn="l" marL="518160" indent="-259080" lvl="1">
              <a:lnSpc>
                <a:spcPts val="3359"/>
              </a:lnSpc>
              <a:buFont typeface="Arial"/>
              <a:buChar char="•"/>
            </a:pPr>
            <a:r>
              <a:rPr lang="en-US" sz="2400">
                <a:solidFill>
                  <a:srgbClr val="2D262A"/>
                </a:solidFill>
                <a:latin typeface="Montserrat Classic"/>
                <a:ea typeface="Montserrat Classic"/>
                <a:cs typeface="Montserrat Classic"/>
                <a:sym typeface="Montserrat Classic"/>
              </a:rPr>
              <a:t>Scheduling</a:t>
            </a:r>
          </a:p>
          <a:p>
            <a:pPr algn="l" marL="518160" indent="-259080" lvl="1">
              <a:lnSpc>
                <a:spcPts val="3359"/>
              </a:lnSpc>
              <a:buFont typeface="Arial"/>
              <a:buChar char="•"/>
            </a:pPr>
            <a:r>
              <a:rPr lang="en-US" sz="2400">
                <a:solidFill>
                  <a:srgbClr val="2D262A"/>
                </a:solidFill>
                <a:latin typeface="Montserrat Classic"/>
                <a:ea typeface="Montserrat Classic"/>
                <a:cs typeface="Montserrat Classic"/>
                <a:sym typeface="Montserrat Classic"/>
              </a:rPr>
              <a:t>Alerting Process</a:t>
            </a:r>
          </a:p>
          <a:p>
            <a:pPr algn="l" marL="518160" indent="-259080" lvl="1">
              <a:lnSpc>
                <a:spcPts val="3359"/>
              </a:lnSpc>
              <a:buFont typeface="Arial"/>
              <a:buChar char="•"/>
            </a:pPr>
            <a:r>
              <a:rPr lang="en-US" sz="2400">
                <a:solidFill>
                  <a:srgbClr val="2D262A"/>
                </a:solidFill>
                <a:latin typeface="Montserrat Classic"/>
                <a:ea typeface="Montserrat Classic"/>
                <a:cs typeface="Montserrat Classic"/>
                <a:sym typeface="Montserrat Classic"/>
              </a:rPr>
              <a:t>Triaging</a:t>
            </a:r>
          </a:p>
          <a:p>
            <a:pPr algn="l">
              <a:lnSpc>
                <a:spcPts val="3359"/>
              </a:lnSpc>
            </a:pPr>
          </a:p>
        </p:txBody>
      </p:sp>
      <p:grpSp>
        <p:nvGrpSpPr>
          <p:cNvPr name="Group 4" id="4"/>
          <p:cNvGrpSpPr/>
          <p:nvPr/>
        </p:nvGrpSpPr>
        <p:grpSpPr>
          <a:xfrm rot="0">
            <a:off x="14500955" y="2413635"/>
            <a:ext cx="2758345" cy="245871"/>
            <a:chOff x="0" y="0"/>
            <a:chExt cx="726478" cy="64756"/>
          </a:xfrm>
        </p:grpSpPr>
        <p:sp>
          <p:nvSpPr>
            <p:cNvPr name="Freeform 5" id="5"/>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1211CA"/>
            </a:solidFill>
          </p:spPr>
        </p:sp>
        <p:sp>
          <p:nvSpPr>
            <p:cNvPr name="TextBox 6" id="6"/>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0781793" y="3181945"/>
            <a:ext cx="7506207" cy="4856468"/>
            <a:chOff x="0" y="0"/>
            <a:chExt cx="10008277" cy="6475290"/>
          </a:xfrm>
        </p:grpSpPr>
        <p:pic>
          <p:nvPicPr>
            <p:cNvPr name="Picture 8" id="8"/>
            <p:cNvPicPr>
              <a:picLocks noChangeAspect="true"/>
            </p:cNvPicPr>
            <p:nvPr/>
          </p:nvPicPr>
          <p:blipFill>
            <a:blip r:embed="rId2"/>
            <a:srcRect l="1001" t="1931" r="0" b="1931"/>
            <a:stretch>
              <a:fillRect/>
            </a:stretch>
          </p:blipFill>
          <p:spPr>
            <a:xfrm flipH="false" flipV="false">
              <a:off x="0" y="0"/>
              <a:ext cx="10008277" cy="6475290"/>
            </a:xfrm>
            <a:prstGeom prst="rect">
              <a:avLst/>
            </a:prstGeom>
          </p:spPr>
        </p:pic>
      </p:grpSp>
      <p:grpSp>
        <p:nvGrpSpPr>
          <p:cNvPr name="Group 9" id="9"/>
          <p:cNvGrpSpPr/>
          <p:nvPr/>
        </p:nvGrpSpPr>
        <p:grpSpPr>
          <a:xfrm rot="0">
            <a:off x="1028700" y="1574847"/>
            <a:ext cx="1856645" cy="68071"/>
            <a:chOff x="0" y="0"/>
            <a:chExt cx="488993" cy="17928"/>
          </a:xfrm>
        </p:grpSpPr>
        <p:sp>
          <p:nvSpPr>
            <p:cNvPr name="Freeform 10" id="10"/>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11" id="11"/>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574847"/>
            <a:ext cx="1856645" cy="68071"/>
            <a:chOff x="0" y="0"/>
            <a:chExt cx="488993" cy="17928"/>
          </a:xfrm>
        </p:grpSpPr>
        <p:sp>
          <p:nvSpPr>
            <p:cNvPr name="Freeform 3" id="3"/>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4" id="4"/>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9790560" y="0"/>
            <a:ext cx="8497440" cy="6435016"/>
            <a:chOff x="0" y="0"/>
            <a:chExt cx="11329920" cy="8580021"/>
          </a:xfrm>
        </p:grpSpPr>
        <p:pic>
          <p:nvPicPr>
            <p:cNvPr name="Picture 6" id="6"/>
            <p:cNvPicPr>
              <a:picLocks noChangeAspect="true"/>
            </p:cNvPicPr>
            <p:nvPr/>
          </p:nvPicPr>
          <p:blipFill>
            <a:blip r:embed="rId2"/>
            <a:srcRect l="6010" t="0" r="6010" b="0"/>
            <a:stretch>
              <a:fillRect/>
            </a:stretch>
          </p:blipFill>
          <p:spPr>
            <a:xfrm flipH="false" flipV="false">
              <a:off x="0" y="0"/>
              <a:ext cx="11329920" cy="8580021"/>
            </a:xfrm>
            <a:prstGeom prst="rect">
              <a:avLst/>
            </a:prstGeom>
          </p:spPr>
        </p:pic>
      </p:grpSp>
      <p:sp>
        <p:nvSpPr>
          <p:cNvPr name="TextBox 7" id="7"/>
          <p:cNvSpPr txBox="true"/>
          <p:nvPr/>
        </p:nvSpPr>
        <p:spPr>
          <a:xfrm rot="0">
            <a:off x="1028700" y="2867620"/>
            <a:ext cx="6448950"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Collaboration</a:t>
            </a:r>
          </a:p>
        </p:txBody>
      </p:sp>
      <p:sp>
        <p:nvSpPr>
          <p:cNvPr name="TextBox 8" id="8"/>
          <p:cNvSpPr txBox="true"/>
          <p:nvPr/>
        </p:nvSpPr>
        <p:spPr>
          <a:xfrm rot="0">
            <a:off x="1028700" y="3539704"/>
            <a:ext cx="7825830" cy="5015865"/>
          </a:xfrm>
          <a:prstGeom prst="rect">
            <a:avLst/>
          </a:prstGeom>
        </p:spPr>
        <p:txBody>
          <a:bodyPr anchor="t" rtlCol="false" tIns="0" lIns="0" bIns="0" rIns="0">
            <a:spAutoFit/>
          </a:bodyPr>
          <a:lstStyle/>
          <a:p>
            <a:pPr algn="l">
              <a:lnSpc>
                <a:spcPts val="3359"/>
              </a:lnSpc>
            </a:pPr>
            <a:r>
              <a:rPr lang="en-US" sz="2400">
                <a:solidFill>
                  <a:srgbClr val="2D262A"/>
                </a:solidFill>
                <a:latin typeface="Montserrat Classic"/>
                <a:ea typeface="Montserrat Classic"/>
                <a:cs typeface="Montserrat Classic"/>
                <a:sym typeface="Montserrat Classic"/>
              </a:rPr>
              <a:t>Collaboration is important for a pager rotation. Neither just the development team or the operations team should be solely responsible for the rotations. By diversifying across relevant departments, business goals become clearer for all staff, issues are reported and shared faster across teams, and resolutions can be achieved quicker.</a:t>
            </a:r>
          </a:p>
          <a:p>
            <a:pPr algn="l">
              <a:lnSpc>
                <a:spcPts val="3359"/>
              </a:lnSpc>
            </a:pPr>
          </a:p>
          <a:p>
            <a:pPr algn="l">
              <a:lnSpc>
                <a:spcPts val="3359"/>
              </a:lnSpc>
            </a:pPr>
            <a:r>
              <a:rPr lang="en-US" sz="2400">
                <a:solidFill>
                  <a:srgbClr val="2D262A"/>
                </a:solidFill>
                <a:latin typeface="Montserrat Classic"/>
                <a:ea typeface="Montserrat Classic"/>
                <a:cs typeface="Montserrat Classic"/>
                <a:sym typeface="Montserrat Classic"/>
              </a:rPr>
              <a:t>Various Departments can be utilized here depending on the nature of the organization: customer service, DevOps teams, and further escalation teams as necessary.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500955" y="9012429"/>
            <a:ext cx="2758345" cy="245871"/>
            <a:chOff x="0" y="0"/>
            <a:chExt cx="726478" cy="64756"/>
          </a:xfrm>
        </p:grpSpPr>
        <p:sp>
          <p:nvSpPr>
            <p:cNvPr name="Freeform 3" id="3"/>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1211CA"/>
            </a:solidFill>
          </p:spPr>
        </p:sp>
        <p:sp>
          <p:nvSpPr>
            <p:cNvPr name="TextBox 4" id="4"/>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574847"/>
            <a:ext cx="1856645" cy="68071"/>
            <a:chOff x="0" y="0"/>
            <a:chExt cx="488993" cy="17928"/>
          </a:xfrm>
        </p:grpSpPr>
        <p:sp>
          <p:nvSpPr>
            <p:cNvPr name="Freeform 6" id="6"/>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7" id="7"/>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9790560" y="1574847"/>
            <a:ext cx="8497440" cy="6435016"/>
            <a:chOff x="0" y="0"/>
            <a:chExt cx="11329920" cy="8580021"/>
          </a:xfrm>
        </p:grpSpPr>
        <p:pic>
          <p:nvPicPr>
            <p:cNvPr name="Picture 9" id="9"/>
            <p:cNvPicPr>
              <a:picLocks noChangeAspect="true"/>
            </p:cNvPicPr>
            <p:nvPr/>
          </p:nvPicPr>
          <p:blipFill>
            <a:blip r:embed="rId2"/>
            <a:srcRect l="5928" t="0" r="5928" b="0"/>
            <a:stretch>
              <a:fillRect/>
            </a:stretch>
          </p:blipFill>
          <p:spPr>
            <a:xfrm flipH="false" flipV="false">
              <a:off x="0" y="0"/>
              <a:ext cx="11329920" cy="8580021"/>
            </a:xfrm>
            <a:prstGeom prst="rect">
              <a:avLst/>
            </a:prstGeom>
          </p:spPr>
        </p:pic>
      </p:grpSp>
      <p:sp>
        <p:nvSpPr>
          <p:cNvPr name="TextBox 10" id="10"/>
          <p:cNvSpPr txBox="true"/>
          <p:nvPr/>
        </p:nvSpPr>
        <p:spPr>
          <a:xfrm rot="0">
            <a:off x="1028700" y="2867620"/>
            <a:ext cx="6448950" cy="529209"/>
          </a:xfrm>
          <a:prstGeom prst="rect">
            <a:avLst/>
          </a:prstGeom>
        </p:spPr>
        <p:txBody>
          <a:bodyPr anchor="t" rtlCol="false" tIns="0" lIns="0" bIns="0" rIns="0">
            <a:spAutoFit/>
          </a:bodyPr>
          <a:lstStyle/>
          <a:p>
            <a:pPr algn="l">
              <a:lnSpc>
                <a:spcPts val="3947"/>
              </a:lnSpc>
            </a:pPr>
            <a:r>
              <a:rPr lang="en-US" sz="4200" b="true">
                <a:solidFill>
                  <a:srgbClr val="F9B314"/>
                </a:solidFill>
                <a:latin typeface="Montserrat Heavy"/>
                <a:ea typeface="Montserrat Heavy"/>
                <a:cs typeface="Montserrat Heavy"/>
                <a:sym typeface="Montserrat Heavy"/>
              </a:rPr>
              <a:t>Scheduling</a:t>
            </a:r>
          </a:p>
        </p:txBody>
      </p:sp>
      <p:sp>
        <p:nvSpPr>
          <p:cNvPr name="TextBox 11" id="11"/>
          <p:cNvSpPr txBox="true"/>
          <p:nvPr/>
        </p:nvSpPr>
        <p:spPr>
          <a:xfrm rot="0">
            <a:off x="1028700" y="3899535"/>
            <a:ext cx="7825830" cy="3758565"/>
          </a:xfrm>
          <a:prstGeom prst="rect">
            <a:avLst/>
          </a:prstGeom>
        </p:spPr>
        <p:txBody>
          <a:bodyPr anchor="t" rtlCol="false" tIns="0" lIns="0" bIns="0" rIns="0">
            <a:spAutoFit/>
          </a:bodyPr>
          <a:lstStyle/>
          <a:p>
            <a:pPr algn="l">
              <a:lnSpc>
                <a:spcPts val="3359"/>
              </a:lnSpc>
            </a:pPr>
            <a:r>
              <a:rPr lang="en-US" sz="2400">
                <a:solidFill>
                  <a:srgbClr val="2D262A"/>
                </a:solidFill>
                <a:latin typeface="Montserrat Classic"/>
                <a:ea typeface="Montserrat Classic"/>
                <a:cs typeface="Montserrat Classic"/>
                <a:sym typeface="Montserrat Classic"/>
              </a:rPr>
              <a:t>The various staff having a rotating schedule of who is on-call or on pager rotation. By rotating the staff on-call, it spreads the responsibilities across the teams. It is important to define the time each team and staff member is available for, the responsibilities during the on-call shift, and paths for escalations. Ensure that rotations are shared equally amongst staff, especially on weeknights, weekends, and holidays.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631306" y="3979901"/>
            <a:ext cx="7627994" cy="4504908"/>
            <a:chOff x="0" y="0"/>
            <a:chExt cx="10170659" cy="6006544"/>
          </a:xfrm>
        </p:grpSpPr>
        <p:pic>
          <p:nvPicPr>
            <p:cNvPr name="Picture 3" id="3"/>
            <p:cNvPicPr>
              <a:picLocks noChangeAspect="true"/>
            </p:cNvPicPr>
            <p:nvPr/>
          </p:nvPicPr>
          <p:blipFill>
            <a:blip r:embed="rId2"/>
            <a:srcRect l="0" t="5679" r="0" b="5679"/>
            <a:stretch>
              <a:fillRect/>
            </a:stretch>
          </p:blipFill>
          <p:spPr>
            <a:xfrm flipH="false" flipV="false">
              <a:off x="0" y="0"/>
              <a:ext cx="10170659" cy="6006544"/>
            </a:xfrm>
            <a:prstGeom prst="rect">
              <a:avLst/>
            </a:prstGeom>
          </p:spPr>
        </p:pic>
      </p:grpSp>
      <p:grpSp>
        <p:nvGrpSpPr>
          <p:cNvPr name="Group 4" id="4"/>
          <p:cNvGrpSpPr/>
          <p:nvPr/>
        </p:nvGrpSpPr>
        <p:grpSpPr>
          <a:xfrm rot="0">
            <a:off x="14500955" y="2413635"/>
            <a:ext cx="2758345" cy="245871"/>
            <a:chOff x="0" y="0"/>
            <a:chExt cx="726478" cy="64756"/>
          </a:xfrm>
        </p:grpSpPr>
        <p:sp>
          <p:nvSpPr>
            <p:cNvPr name="Freeform 5" id="5"/>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6" id="6"/>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028700" y="1574847"/>
            <a:ext cx="1856645" cy="68071"/>
            <a:chOff x="0" y="0"/>
            <a:chExt cx="488993" cy="17928"/>
          </a:xfrm>
        </p:grpSpPr>
        <p:sp>
          <p:nvSpPr>
            <p:cNvPr name="Freeform 8" id="8"/>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9" id="9"/>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066800" y="3635060"/>
            <a:ext cx="6448950"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Bold"/>
                <a:ea typeface="Montserrat Bold"/>
                <a:cs typeface="Montserrat Bold"/>
                <a:sym typeface="Montserrat Bold"/>
              </a:rPr>
              <a:t>Alerting</a:t>
            </a:r>
          </a:p>
        </p:txBody>
      </p:sp>
      <p:sp>
        <p:nvSpPr>
          <p:cNvPr name="TextBox 11" id="11"/>
          <p:cNvSpPr txBox="true"/>
          <p:nvPr/>
        </p:nvSpPr>
        <p:spPr>
          <a:xfrm rot="0">
            <a:off x="1028700" y="4307144"/>
            <a:ext cx="6811906" cy="2082165"/>
          </a:xfrm>
          <a:prstGeom prst="rect">
            <a:avLst/>
          </a:prstGeom>
        </p:spPr>
        <p:txBody>
          <a:bodyPr anchor="t" rtlCol="false" tIns="0" lIns="0" bIns="0" rIns="0">
            <a:spAutoFit/>
          </a:bodyPr>
          <a:lstStyle/>
          <a:p>
            <a:pPr algn="l">
              <a:lnSpc>
                <a:spcPts val="3359"/>
              </a:lnSpc>
            </a:pPr>
            <a:r>
              <a:rPr lang="en-US" sz="2400">
                <a:solidFill>
                  <a:srgbClr val="2D262A"/>
                </a:solidFill>
                <a:latin typeface="Montserrat Classic"/>
                <a:ea typeface="Montserrat Classic"/>
                <a:cs typeface="Montserrat Classic"/>
                <a:sym typeface="Montserrat Classic"/>
              </a:rPr>
              <a:t>Ensure appropriate alerting systems for issues are in place. The system should be able to route alerts to the appropriate teams as needed, such as the front end or back end teams, depending on the reported issues.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500955" y="9012429"/>
            <a:ext cx="2758345" cy="245871"/>
            <a:chOff x="0" y="0"/>
            <a:chExt cx="726478" cy="64756"/>
          </a:xfrm>
        </p:grpSpPr>
        <p:sp>
          <p:nvSpPr>
            <p:cNvPr name="Freeform 3" id="3"/>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1211CA"/>
            </a:solidFill>
          </p:spPr>
        </p:sp>
        <p:sp>
          <p:nvSpPr>
            <p:cNvPr name="TextBox 4" id="4"/>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574847"/>
            <a:ext cx="1856645" cy="68071"/>
            <a:chOff x="0" y="0"/>
            <a:chExt cx="488993" cy="17928"/>
          </a:xfrm>
        </p:grpSpPr>
        <p:sp>
          <p:nvSpPr>
            <p:cNvPr name="Freeform 6" id="6"/>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7" id="7"/>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9432277" y="1925992"/>
            <a:ext cx="8497440" cy="6435016"/>
            <a:chOff x="0" y="0"/>
            <a:chExt cx="11329920" cy="8580021"/>
          </a:xfrm>
        </p:grpSpPr>
        <p:pic>
          <p:nvPicPr>
            <p:cNvPr name="Picture 9" id="9"/>
            <p:cNvPicPr>
              <a:picLocks noChangeAspect="true"/>
            </p:cNvPicPr>
            <p:nvPr/>
          </p:nvPicPr>
          <p:blipFill>
            <a:blip r:embed="rId2"/>
            <a:srcRect l="6010" t="0" r="6010" b="0"/>
            <a:stretch>
              <a:fillRect/>
            </a:stretch>
          </p:blipFill>
          <p:spPr>
            <a:xfrm flipH="false" flipV="false">
              <a:off x="0" y="0"/>
              <a:ext cx="11329920" cy="8580021"/>
            </a:xfrm>
            <a:prstGeom prst="rect">
              <a:avLst/>
            </a:prstGeom>
          </p:spPr>
        </p:pic>
      </p:grpSp>
      <p:sp>
        <p:nvSpPr>
          <p:cNvPr name="TextBox 10" id="10"/>
          <p:cNvSpPr txBox="true"/>
          <p:nvPr/>
        </p:nvSpPr>
        <p:spPr>
          <a:xfrm rot="0">
            <a:off x="1028700" y="3350523"/>
            <a:ext cx="6448950" cy="529209"/>
          </a:xfrm>
          <a:prstGeom prst="rect">
            <a:avLst/>
          </a:prstGeom>
        </p:spPr>
        <p:txBody>
          <a:bodyPr anchor="t" rtlCol="false" tIns="0" lIns="0" bIns="0" rIns="0">
            <a:spAutoFit/>
          </a:bodyPr>
          <a:lstStyle/>
          <a:p>
            <a:pPr algn="l">
              <a:lnSpc>
                <a:spcPts val="3947"/>
              </a:lnSpc>
            </a:pPr>
            <a:r>
              <a:rPr lang="en-US" sz="4200" b="true">
                <a:solidFill>
                  <a:srgbClr val="F9B314"/>
                </a:solidFill>
                <a:latin typeface="Montserrat Heavy"/>
                <a:ea typeface="Montserrat Heavy"/>
                <a:cs typeface="Montserrat Heavy"/>
                <a:sym typeface="Montserrat Heavy"/>
              </a:rPr>
              <a:t>Triaging</a:t>
            </a:r>
          </a:p>
        </p:txBody>
      </p:sp>
      <p:sp>
        <p:nvSpPr>
          <p:cNvPr name="TextBox 11" id="11"/>
          <p:cNvSpPr txBox="true"/>
          <p:nvPr/>
        </p:nvSpPr>
        <p:spPr>
          <a:xfrm rot="0">
            <a:off x="1028700" y="4198888"/>
            <a:ext cx="7825830" cy="2920365"/>
          </a:xfrm>
          <a:prstGeom prst="rect">
            <a:avLst/>
          </a:prstGeom>
        </p:spPr>
        <p:txBody>
          <a:bodyPr anchor="t" rtlCol="false" tIns="0" lIns="0" bIns="0" rIns="0">
            <a:spAutoFit/>
          </a:bodyPr>
          <a:lstStyle/>
          <a:p>
            <a:pPr algn="l">
              <a:lnSpc>
                <a:spcPts val="3359"/>
              </a:lnSpc>
            </a:pPr>
            <a:r>
              <a:rPr lang="en-US" sz="2400">
                <a:solidFill>
                  <a:srgbClr val="2D262A"/>
                </a:solidFill>
                <a:latin typeface="Montserrat Classic"/>
                <a:ea typeface="Montserrat Classic"/>
                <a:cs typeface="Montserrat Classic"/>
                <a:sym typeface="Montserrat Classic"/>
              </a:rPr>
              <a:t>At 2:00 AM it can be difficult for the limited crew to fix and address all issues that may be reported. At the time there should be operating procedures that allow teams to determine which issues to address and which to escalate for a full team to address and mitigate. </a:t>
            </a:r>
          </a:p>
          <a:p>
            <a:pPr algn="l">
              <a:lnSpc>
                <a:spcPts val="335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33282" y="3979901"/>
            <a:ext cx="6226018" cy="4504908"/>
            <a:chOff x="0" y="0"/>
            <a:chExt cx="8301357" cy="6006544"/>
          </a:xfrm>
        </p:grpSpPr>
        <p:pic>
          <p:nvPicPr>
            <p:cNvPr name="Picture 3" id="3"/>
            <p:cNvPicPr>
              <a:picLocks noChangeAspect="true"/>
            </p:cNvPicPr>
            <p:nvPr/>
          </p:nvPicPr>
          <p:blipFill>
            <a:blip r:embed="rId2"/>
            <a:srcRect l="3960" t="0" r="3960" b="0"/>
            <a:stretch>
              <a:fillRect/>
            </a:stretch>
          </p:blipFill>
          <p:spPr>
            <a:xfrm flipH="false" flipV="false">
              <a:off x="0" y="0"/>
              <a:ext cx="8301357" cy="6006544"/>
            </a:xfrm>
            <a:prstGeom prst="rect">
              <a:avLst/>
            </a:prstGeom>
          </p:spPr>
        </p:pic>
      </p:grpSp>
      <p:grpSp>
        <p:nvGrpSpPr>
          <p:cNvPr name="Group 4" id="4"/>
          <p:cNvGrpSpPr/>
          <p:nvPr/>
        </p:nvGrpSpPr>
        <p:grpSpPr>
          <a:xfrm rot="0">
            <a:off x="14500955" y="2413635"/>
            <a:ext cx="2758345" cy="245871"/>
            <a:chOff x="0" y="0"/>
            <a:chExt cx="726478" cy="64756"/>
          </a:xfrm>
        </p:grpSpPr>
        <p:sp>
          <p:nvSpPr>
            <p:cNvPr name="Freeform 5" id="5"/>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6" id="6"/>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028700" y="1574847"/>
            <a:ext cx="1856645" cy="68071"/>
            <a:chOff x="0" y="0"/>
            <a:chExt cx="488993" cy="17928"/>
          </a:xfrm>
        </p:grpSpPr>
        <p:sp>
          <p:nvSpPr>
            <p:cNvPr name="Freeform 8" id="8"/>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9" id="9"/>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059855" y="2238963"/>
            <a:ext cx="6448950"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Pager Rotations</a:t>
            </a:r>
          </a:p>
        </p:txBody>
      </p:sp>
      <p:sp>
        <p:nvSpPr>
          <p:cNvPr name="TextBox 11" id="11"/>
          <p:cNvSpPr txBox="true"/>
          <p:nvPr/>
        </p:nvSpPr>
        <p:spPr>
          <a:xfrm rot="0">
            <a:off x="878377" y="2969895"/>
            <a:ext cx="8681207" cy="6288405"/>
          </a:xfrm>
          <a:prstGeom prst="rect">
            <a:avLst/>
          </a:prstGeom>
        </p:spPr>
        <p:txBody>
          <a:bodyPr anchor="t" rtlCol="false" tIns="0" lIns="0" bIns="0" rIns="0">
            <a:spAutoFit/>
          </a:bodyPr>
          <a:lstStyle/>
          <a:p>
            <a:pPr algn="l">
              <a:lnSpc>
                <a:spcPts val="3840"/>
              </a:lnSpc>
            </a:pPr>
            <a:r>
              <a:rPr lang="en-US" sz="2400">
                <a:solidFill>
                  <a:srgbClr val="2D262A"/>
                </a:solidFill>
                <a:latin typeface="Montserrat Classic"/>
                <a:ea typeface="Montserrat Classic"/>
                <a:cs typeface="Montserrat Classic"/>
                <a:sym typeface="Montserrat Classic"/>
              </a:rPr>
              <a:t>Collaboration, Scheduling, Alerting, and Triaging are all necessary parts for the on call or pager rotation process. By ensuring that every team is cooperating, they are aware of the business rules, goals of the organization. Additionally, by rotating, the on-call rotation staff are less liable to suffer burnout and more able to spread the load. The  alerting process will have the ability to help flag the importance of upcoming issues, and operating procedures will allow organizations to determine which issues to tackle immediately or be able to wait until the regular team is ready and available. Some organizations may have other best practices, depending on the application and the organization structure.</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240790" y="0"/>
            <a:ext cx="212090" cy="5143500"/>
            <a:chOff x="0" y="0"/>
            <a:chExt cx="55859" cy="1354667"/>
          </a:xfrm>
        </p:grpSpPr>
        <p:sp>
          <p:nvSpPr>
            <p:cNvPr name="Freeform 3" id="3"/>
            <p:cNvSpPr/>
            <p:nvPr/>
          </p:nvSpPr>
          <p:spPr>
            <a:xfrm flipH="false" flipV="false" rot="0">
              <a:off x="0" y="0"/>
              <a:ext cx="55859" cy="1354667"/>
            </a:xfrm>
            <a:custGeom>
              <a:avLst/>
              <a:gdLst/>
              <a:ahLst/>
              <a:cxnLst/>
              <a:rect r="r" b="b" t="t" l="l"/>
              <a:pathLst>
                <a:path h="1354667" w="55859">
                  <a:moveTo>
                    <a:pt x="0" y="0"/>
                  </a:moveTo>
                  <a:lnTo>
                    <a:pt x="55859" y="0"/>
                  </a:lnTo>
                  <a:lnTo>
                    <a:pt x="55859" y="1354667"/>
                  </a:lnTo>
                  <a:lnTo>
                    <a:pt x="0" y="1354667"/>
                  </a:lnTo>
                  <a:close/>
                </a:path>
              </a:pathLst>
            </a:custGeom>
            <a:solidFill>
              <a:srgbClr val="F9B314"/>
            </a:solidFill>
          </p:spPr>
        </p:sp>
        <p:sp>
          <p:nvSpPr>
            <p:cNvPr name="TextBox 4" id="4"/>
            <p:cNvSpPr txBox="true"/>
            <p:nvPr/>
          </p:nvSpPr>
          <p:spPr>
            <a:xfrm>
              <a:off x="0" y="-38100"/>
              <a:ext cx="55859" cy="13927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1866623"/>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2654430" y="1466569"/>
            <a:ext cx="9288593" cy="857257"/>
          </a:xfrm>
          <a:prstGeom prst="rect">
            <a:avLst/>
          </a:prstGeom>
        </p:spPr>
        <p:txBody>
          <a:bodyPr anchor="t" rtlCol="false" tIns="0" lIns="0" bIns="0" rIns="0">
            <a:spAutoFit/>
          </a:bodyPr>
          <a:lstStyle/>
          <a:p>
            <a:pPr algn="l">
              <a:lnSpc>
                <a:spcPts val="6600"/>
              </a:lnSpc>
            </a:pPr>
            <a:r>
              <a:rPr lang="en-US" sz="6000">
                <a:solidFill>
                  <a:srgbClr val="1211CA"/>
                </a:solidFill>
                <a:latin typeface="Montserrat"/>
                <a:ea typeface="Montserrat"/>
                <a:cs typeface="Montserrat"/>
                <a:sym typeface="Montserrat"/>
              </a:rPr>
              <a:t>WORKS CITED</a:t>
            </a:r>
          </a:p>
        </p:txBody>
      </p:sp>
      <p:sp>
        <p:nvSpPr>
          <p:cNvPr name="TextBox 9" id="9"/>
          <p:cNvSpPr txBox="true"/>
          <p:nvPr/>
        </p:nvSpPr>
        <p:spPr>
          <a:xfrm rot="0">
            <a:off x="2654430" y="3251914"/>
            <a:ext cx="9288593" cy="3950650"/>
          </a:xfrm>
          <a:prstGeom prst="rect">
            <a:avLst/>
          </a:prstGeom>
        </p:spPr>
        <p:txBody>
          <a:bodyPr anchor="t" rtlCol="false" tIns="0" lIns="0" bIns="0" rIns="0">
            <a:spAutoFit/>
          </a:bodyPr>
          <a:lstStyle/>
          <a:p>
            <a:pPr algn="l" marL="323860" indent="-161930" lvl="1">
              <a:lnSpc>
                <a:spcPts val="3000"/>
              </a:lnSpc>
              <a:buFont typeface="Arial"/>
              <a:buChar char="•"/>
            </a:pPr>
            <a:r>
              <a:rPr lang="en-US" sz="1500" spc="150">
                <a:solidFill>
                  <a:srgbClr val="101010"/>
                </a:solidFill>
                <a:latin typeface="Montserrat Classic"/>
                <a:ea typeface="Montserrat Classic"/>
                <a:cs typeface="Montserrat Classic"/>
                <a:sym typeface="Montserrat Classic"/>
              </a:rPr>
              <a:t>KIM, G., HUMBLE, J., DEBOIS, P., WILLIS, J., FORSGREN, N., &amp; ALLSPAW, J. (2021). THE DEVOPS HANDBOOK: HOW TO CREATE WORLD-CLASS AGILITY, RELIABILITY, &amp; SECURITY IN TECHNOLOGY ORGANIZATIONS (2ND ED.). IT REVOLUTION PRESS. </a:t>
            </a:r>
          </a:p>
          <a:p>
            <a:pPr algn="l" marL="323860" indent="-161930" lvl="1">
              <a:lnSpc>
                <a:spcPts val="3000"/>
              </a:lnSpc>
              <a:buFont typeface="Arial"/>
              <a:buChar char="•"/>
            </a:pPr>
            <a:r>
              <a:rPr lang="en-US" sz="1500" spc="150">
                <a:solidFill>
                  <a:srgbClr val="101010"/>
                </a:solidFill>
                <a:latin typeface="Montserrat Classic"/>
                <a:ea typeface="Montserrat Classic"/>
                <a:cs typeface="Montserrat Classic"/>
                <a:sym typeface="Montserrat Classic"/>
              </a:rPr>
              <a:t>ON-CALL ROTATIONS. ONPAGE. (2023, SEPTEMBER 14). HTTPS://WWW.ONPAGE.COM/GUIDE-TO-FACILITATING-EQUITABLE-ON-CALL-ROTATIONS/ </a:t>
            </a:r>
          </a:p>
          <a:p>
            <a:pPr algn="l" marL="323860" indent="-161930" lvl="1">
              <a:lnSpc>
                <a:spcPts val="3000"/>
              </a:lnSpc>
              <a:buFont typeface="Arial"/>
              <a:buChar char="•"/>
            </a:pPr>
            <a:r>
              <a:rPr lang="en-US" sz="1500" spc="150">
                <a:solidFill>
                  <a:srgbClr val="101010"/>
                </a:solidFill>
                <a:latin typeface="Montserrat Classic"/>
                <a:ea typeface="Montserrat Classic"/>
                <a:cs typeface="Montserrat Classic"/>
                <a:sym typeface="Montserrat Classic"/>
              </a:rPr>
              <a:t>YOGESH. (2023, JANUARY 27). BEST PRACTICES FOR MANAGING ON-CALL ROTATION (IN 2023). ALERTOPS. HTTPS://ALERTOPS.COM/ON-CALL-ROTATION/ </a:t>
            </a:r>
          </a:p>
          <a:p>
            <a:pPr algn="l">
              <a:lnSpc>
                <a:spcPts val="392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DAGRaXezFoA</dc:identifier>
  <dcterms:modified xsi:type="dcterms:W3CDTF">2011-08-01T06:04:30Z</dcterms:modified>
  <cp:revision>1</cp:revision>
  <dc:title>assignment-2</dc:title>
</cp:coreProperties>
</file>

<file path=docProps/thumbnail.jpeg>
</file>